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621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4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49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0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59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4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51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767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4734C4D-A280-40E3-8FB3-D30A36E1BFA9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5248F8C-06CE-428C-B415-333DF21F79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76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Pertemuan_01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2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“Public service”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terlepas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timbulnya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kata lain,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kiranya</a:t>
            </a:r>
            <a:r>
              <a:rPr lang="en-US" sz="2400" dirty="0"/>
              <a:t> </a:t>
            </a:r>
            <a:r>
              <a:rPr lang="en-US" sz="2400" dirty="0" err="1"/>
              <a:t>klarifikasi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“</a:t>
            </a:r>
            <a:r>
              <a:rPr lang="en-US" sz="2400" dirty="0" err="1"/>
              <a:t>umum</a:t>
            </a:r>
            <a:r>
              <a:rPr lang="en-US" sz="2400" dirty="0"/>
              <a:t>”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Dari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telaahan</a:t>
            </a:r>
            <a:r>
              <a:rPr lang="en-US" sz="2400" dirty="0"/>
              <a:t>,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dimaksudkan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terjemahan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kata </a:t>
            </a:r>
            <a:r>
              <a:rPr lang="en-US" sz="2400" i="1" dirty="0"/>
              <a:t>public</a:t>
            </a:r>
            <a:r>
              <a:rPr lang="en-US" sz="2400" dirty="0"/>
              <a:t> yang </a:t>
            </a:r>
            <a:r>
              <a:rPr lang="en-US" sz="2400" dirty="0" err="1"/>
              <a:t>pengertiannya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5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MPP </a:t>
            </a:r>
            <a:r>
              <a:rPr lang="en-US" sz="2400" dirty="0" smtClean="0">
                <a:sym typeface="Wingdings" panose="05000000000000000000" pitchFamily="2" charset="2"/>
              </a:rPr>
              <a:t> UU </a:t>
            </a:r>
            <a:r>
              <a:rPr lang="en-US" sz="2400" dirty="0" err="1" smtClean="0">
                <a:sym typeface="Wingdings" panose="05000000000000000000" pitchFamily="2" charset="2"/>
              </a:rPr>
              <a:t>Nomor</a:t>
            </a:r>
            <a:r>
              <a:rPr lang="en-US" sz="2400" dirty="0" smtClean="0">
                <a:sym typeface="Wingdings" panose="05000000000000000000" pitchFamily="2" charset="2"/>
              </a:rPr>
              <a:t> 25 </a:t>
            </a:r>
            <a:r>
              <a:rPr lang="en-US" sz="2400" dirty="0" err="1" smtClean="0">
                <a:sym typeface="Wingdings" panose="05000000000000000000" pitchFamily="2" charset="2"/>
              </a:rPr>
              <a:t>Tahun</a:t>
            </a:r>
            <a:r>
              <a:rPr lang="en-US" sz="2400" dirty="0" smtClean="0">
                <a:sym typeface="Wingdings" panose="05000000000000000000" pitchFamily="2" charset="2"/>
              </a:rPr>
              <a:t> 2009 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administratif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 smtClean="0"/>
              <a:t>perundang-undangan</a:t>
            </a:r>
            <a:endParaRPr lang="en-US" sz="2400" dirty="0" smtClean="0"/>
          </a:p>
          <a:p>
            <a:pPr algn="just"/>
            <a:r>
              <a:rPr lang="en-US" sz="2400" dirty="0" err="1"/>
              <a:t>Pasal</a:t>
            </a:r>
            <a:r>
              <a:rPr lang="en-US" sz="2400" dirty="0"/>
              <a:t> 5 </a:t>
            </a:r>
            <a:r>
              <a:rPr lang="en-US" sz="2400" dirty="0" err="1"/>
              <a:t>ayat</a:t>
            </a:r>
            <a:r>
              <a:rPr lang="en-US" sz="2400" dirty="0"/>
              <a:t> (3)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 smtClean="0"/>
              <a:t>:</a:t>
            </a:r>
          </a:p>
          <a:p>
            <a:pPr marL="901700" indent="-457200" algn="just">
              <a:buFont typeface="+mj-lt"/>
              <a:buAutoNum type="arabicPeriod"/>
            </a:pPr>
            <a:r>
              <a:rPr lang="sv-SE" sz="2400" dirty="0"/>
              <a:t>pengadaan dan penyaluran barang </a:t>
            </a:r>
            <a:r>
              <a:rPr lang="sv-SE" sz="2400" dirty="0" smtClean="0"/>
              <a:t>publik</a:t>
            </a:r>
          </a:p>
          <a:p>
            <a:pPr marL="901700" indent="-457200" algn="just">
              <a:buFont typeface="+mj-lt"/>
              <a:buAutoNum type="arabicPeriod"/>
            </a:pPr>
            <a:r>
              <a:rPr lang="fi-FI" sz="2400" dirty="0"/>
              <a:t>penyediaan jasa publik oleh instansi </a:t>
            </a:r>
            <a:r>
              <a:rPr lang="fi-FI" sz="2400" dirty="0" smtClean="0"/>
              <a:t>pemerintah</a:t>
            </a:r>
          </a:p>
          <a:p>
            <a:pPr marL="901700" indent="-457200" algn="just">
              <a:buFont typeface="+mj-lt"/>
              <a:buAutoNum type="arabicPeriod"/>
            </a:pPr>
            <a:r>
              <a:rPr lang="fi-FI" sz="2400" dirty="0" smtClean="0"/>
              <a:t>Pelayanan administratif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3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mengkoordinir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agar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Publik</a:t>
            </a:r>
            <a:r>
              <a:rPr lang="en-US" sz="2400" dirty="0" smtClean="0"/>
              <a:t> =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diperuntukan</a:t>
            </a:r>
            <a:r>
              <a:rPr lang="en-US" sz="2400" dirty="0" smtClean="0"/>
              <a:t> orang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endParaRPr lang="en-US" sz="2400" dirty="0" smtClean="0"/>
          </a:p>
          <a:p>
            <a:r>
              <a:rPr lang="en-US" sz="2400" dirty="0" err="1" smtClean="0"/>
              <a:t>Manajemen</a:t>
            </a:r>
            <a:r>
              <a:rPr lang="en-US" sz="2400" dirty="0" smtClean="0"/>
              <a:t> public = </a:t>
            </a:r>
            <a:r>
              <a:rPr lang="en-US" sz="2400" dirty="0" err="1" smtClean="0"/>
              <a:t>ilmu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kegiatan-kegiatan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public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94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Garson (1983:275)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interdisciplinary study of the genetic aspect of administration, a blend of the planning, organizing and controlling functions of management with the management if human, financial, physical, information and political resource.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intersdisipliner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genetic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P-O-A-C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melelola</a:t>
            </a:r>
            <a:r>
              <a:rPr lang="en-US" dirty="0" smtClean="0"/>
              <a:t> SDM +SDA)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minimal 75% </a:t>
            </a:r>
            <a:r>
              <a:rPr lang="en-US" dirty="0" err="1" smtClean="0"/>
              <a:t>dari</a:t>
            </a:r>
            <a:r>
              <a:rPr lang="en-US" dirty="0" smtClean="0"/>
              <a:t> total </a:t>
            </a:r>
            <a:r>
              <a:rPr lang="en-US" dirty="0" err="1" smtClean="0"/>
              <a:t>pertemuan</a:t>
            </a:r>
            <a:r>
              <a:rPr lang="en-US" dirty="0" smtClean="0"/>
              <a:t> 16x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susulan</a:t>
            </a:r>
            <a:r>
              <a:rPr lang="en-US" dirty="0"/>
              <a:t> </a:t>
            </a:r>
            <a:r>
              <a:rPr lang="en-US" dirty="0" smtClean="0"/>
              <a:t>UTS/UAS, </a:t>
            </a:r>
            <a:r>
              <a:rPr lang="en-US" b="1" dirty="0" err="1" smtClean="0"/>
              <a:t>kecuali</a:t>
            </a:r>
            <a:r>
              <a:rPr lang="en-US" b="1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urgensi</a:t>
            </a:r>
            <a:r>
              <a:rPr lang="en-US" dirty="0" smtClean="0"/>
              <a:t>: Surat </a:t>
            </a:r>
            <a:r>
              <a:rPr lang="en-US" dirty="0" err="1" smtClean="0"/>
              <a:t>Sakit</a:t>
            </a:r>
            <a:r>
              <a:rPr lang="en-US" dirty="0" smtClean="0"/>
              <a:t>/</a:t>
            </a:r>
            <a:r>
              <a:rPr lang="en-US" dirty="0" err="1" smtClean="0"/>
              <a:t>Profesi</a:t>
            </a:r>
            <a:r>
              <a:rPr lang="en-US" dirty="0" smtClean="0"/>
              <a:t>/</a:t>
            </a:r>
            <a:r>
              <a:rPr lang="en-US" dirty="0" err="1" smtClean="0"/>
              <a:t>dll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UTS/UAS </a:t>
            </a:r>
            <a:r>
              <a:rPr lang="en-US" dirty="0" err="1" smtClean="0"/>
              <a:t>masing-masing</a:t>
            </a:r>
            <a:r>
              <a:rPr lang="en-US" dirty="0" smtClean="0"/>
              <a:t> 35%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UTS/UAS </a:t>
            </a:r>
            <a:r>
              <a:rPr lang="en-US" dirty="0" err="1" smtClean="0"/>
              <a:t>masing-masing</a:t>
            </a:r>
            <a:r>
              <a:rPr lang="en-US" dirty="0" smtClean="0"/>
              <a:t> 10%</a:t>
            </a:r>
          </a:p>
          <a:p>
            <a:r>
              <a:rPr lang="en-US" dirty="0" smtClean="0"/>
              <a:t>Quiz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Lijan Poltak Sinambela (2008). Reformasi Pelayanan Publik. Teori, Kebijakan dan Implementasi. Bumi Aksara, Jakarta.</a:t>
            </a:r>
            <a:endParaRPr lang="en-US" dirty="0"/>
          </a:p>
          <a:p>
            <a:pPr lvl="0"/>
            <a:r>
              <a:rPr lang="id-ID" dirty="0"/>
              <a:t>Amin Ibrahim (2008). Teori dan Konsep Pelayanan Publik Serta Implementasinya. Mandar Maju, Bandung. </a:t>
            </a:r>
            <a:endParaRPr lang="en-US" dirty="0"/>
          </a:p>
          <a:p>
            <a:pPr lvl="0"/>
            <a:r>
              <a:rPr lang="id-ID" dirty="0"/>
              <a:t>H.A.S. Moenir (2008). Manajemen Pelayanan Umum di Indonesia. Bumi Aksara, Jakarta</a:t>
            </a:r>
            <a:endParaRPr lang="en-US" dirty="0"/>
          </a:p>
          <a:p>
            <a:pPr lvl="0"/>
            <a:r>
              <a:rPr lang="id-ID" dirty="0"/>
              <a:t>Paimin Napitupulu (2007). Pelayanan Publik dan Customer Satisfaction. PT Alumni, Bandung.</a:t>
            </a:r>
            <a:endParaRPr lang="en-US" dirty="0"/>
          </a:p>
          <a:p>
            <a:pPr lvl="0"/>
            <a:r>
              <a:rPr lang="id-ID" dirty="0"/>
              <a:t>Berry, Leonard L. 1995. On Great Service, A Framework for  Action. New York: The Free </a:t>
            </a:r>
            <a:r>
              <a:rPr lang="id-ID" dirty="0" smtClean="0"/>
              <a:t>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loyalitas</a:t>
            </a:r>
            <a:r>
              <a:rPr lang="en-US" sz="2800" dirty="0" smtClean="0"/>
              <a:t> public (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)?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“mutual trust”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vs </a:t>
            </a:r>
            <a:r>
              <a:rPr lang="en-US" sz="2800" dirty="0" err="1" smtClean="0"/>
              <a:t>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8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loyalitas</a:t>
            </a:r>
            <a:r>
              <a:rPr lang="en-US" sz="2800" dirty="0" smtClean="0"/>
              <a:t> public (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)?</a:t>
            </a:r>
          </a:p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“mutual trust”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vs </a:t>
            </a:r>
            <a:r>
              <a:rPr lang="en-US" sz="2800" dirty="0" err="1" smtClean="0"/>
              <a:t>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51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Mary Parker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Follet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(1997), </a:t>
            </a:r>
          </a:p>
          <a:p>
            <a:pPr lvl="1"/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Manajemen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seni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menyelesaikan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sesuatu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melalui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orang lain.</a:t>
            </a:r>
            <a:endParaRPr lang="en-US" altLang="en-US" i="1" dirty="0">
              <a:solidFill>
                <a:srgbClr val="002060"/>
              </a:solidFill>
              <a:latin typeface="Franklin Gothic Medium Cond" panose="020B0606030402020204" pitchFamily="34" charset="0"/>
              <a:cs typeface="Arial" panose="020B0604020202020204" pitchFamily="34" charset="0"/>
            </a:endParaRPr>
          </a:p>
          <a:p>
            <a:endParaRPr lang="en-US" altLang="en-US" sz="2400" i="1" dirty="0">
              <a:solidFill>
                <a:srgbClr val="002060"/>
              </a:solidFill>
              <a:latin typeface="Franklin Gothic Medium Cond" panose="020B06060304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Nickels, Mc. Hugh and Mc. Hugh (1997), </a:t>
            </a:r>
          </a:p>
          <a:p>
            <a:pPr lvl="1"/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Manajemen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sebuah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proses yang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dilakukan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mewujudkan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organisasi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melalui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rangkaian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kegiatan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berupa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perencanaan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pengorganisasian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pengarahan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pengendalian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orang-orang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serta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sumber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daya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organisasi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lainnya</a:t>
            </a:r>
            <a:r>
              <a:rPr lang="en-US" altLang="en-US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en-US" altLang="en-US" dirty="0">
              <a:solidFill>
                <a:srgbClr val="002060"/>
              </a:solidFill>
              <a:latin typeface="Franklin Gothic Medium Cond" panose="020B06060304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Manajemen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seni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ilmu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perencanaan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pengorganisasian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pengarahan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pemotivasian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pengendalian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terhadap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orang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mekanisme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kerja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mencapai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. (</a:t>
            </a:r>
            <a:r>
              <a:rPr lang="en-US" altLang="en-US" sz="2400" dirty="0" err="1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Siswanto</a:t>
            </a:r>
            <a:r>
              <a:rPr lang="en-US" altLang="en-US" sz="2400" dirty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, 2009: 2</a:t>
            </a:r>
            <a:r>
              <a:rPr lang="en-US" altLang="en-US" sz="2400" dirty="0" smtClean="0">
                <a:solidFill>
                  <a:srgbClr val="00206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)</a:t>
            </a:r>
            <a:endParaRPr lang="en-US" altLang="en-US" sz="2400" dirty="0">
              <a:solidFill>
                <a:srgbClr val="002060"/>
              </a:solidFill>
              <a:latin typeface="Franklin Gothic Medium Cond" panose="020B06060304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POAC “Management”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endParaRPr lang="en-US" sz="2400" dirty="0" smtClean="0"/>
          </a:p>
          <a:p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tertentu</a:t>
            </a:r>
            <a:r>
              <a:rPr lang="en-US" sz="2400" dirty="0"/>
              <a:t> yang  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pengorganisasian</a:t>
            </a:r>
            <a:r>
              <a:rPr lang="en-US" sz="2400" dirty="0"/>
              <a:t>, </a:t>
            </a:r>
            <a:r>
              <a:rPr lang="en-US" sz="2400" dirty="0" err="1"/>
              <a:t>penggerakan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tujuan2 </a:t>
            </a:r>
            <a:r>
              <a:rPr lang="en-US" sz="2400" dirty="0" err="1"/>
              <a:t>tertentu</a:t>
            </a:r>
            <a:r>
              <a:rPr lang="en-US" sz="2400" dirty="0"/>
              <a:t> dg </a:t>
            </a:r>
            <a:r>
              <a:rPr lang="en-US" sz="2400" dirty="0" err="1"/>
              <a:t>menggunakan</a:t>
            </a:r>
            <a:r>
              <a:rPr lang="en-US" sz="2400" dirty="0"/>
              <a:t> SDM </a:t>
            </a:r>
            <a:r>
              <a:rPr lang="en-US" sz="2400" dirty="0" err="1"/>
              <a:t>dan</a:t>
            </a:r>
            <a:r>
              <a:rPr lang="en-US" sz="2400" dirty="0"/>
              <a:t> SDA yang </a:t>
            </a:r>
            <a:r>
              <a:rPr lang="en-US" sz="2400" dirty="0" err="1"/>
              <a:t>ada</a:t>
            </a:r>
            <a:endParaRPr lang="en-US" sz="2400" dirty="0"/>
          </a:p>
          <a:p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dimilikinya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24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sector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Sektor</a:t>
            </a:r>
            <a:r>
              <a:rPr lang="en-US" sz="2800" dirty="0" smtClean="0"/>
              <a:t> public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: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penyerahan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Komposisi</a:t>
            </a:r>
            <a:r>
              <a:rPr lang="en-US" sz="2800" dirty="0"/>
              <a:t> sector public: </a:t>
            </a:r>
            <a:r>
              <a:rPr lang="en-US" sz="2800" dirty="0" err="1"/>
              <a:t>keamanan</a:t>
            </a:r>
            <a:r>
              <a:rPr lang="en-US" sz="2800" dirty="0"/>
              <a:t>, </a:t>
            </a:r>
            <a:r>
              <a:rPr lang="en-US" sz="2800" dirty="0" err="1"/>
              <a:t>polisi</a:t>
            </a:r>
            <a:r>
              <a:rPr lang="en-US" sz="2800" dirty="0"/>
              <a:t>, </a:t>
            </a:r>
            <a:r>
              <a:rPr lang="en-US" sz="2800" dirty="0" err="1"/>
              <a:t>militer</a:t>
            </a:r>
            <a:r>
              <a:rPr lang="en-US" sz="2800" dirty="0"/>
              <a:t>, </a:t>
            </a:r>
            <a:r>
              <a:rPr lang="en-US" sz="2800" dirty="0" err="1"/>
              <a:t>jalan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/>
              <a:t>transportasi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/>
              <a:t>listrik</a:t>
            </a:r>
            <a:r>
              <a:rPr lang="en-US" sz="2800" dirty="0"/>
              <a:t>,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lain-lain</a:t>
            </a:r>
          </a:p>
        </p:txBody>
      </p:sp>
    </p:spTree>
    <p:extLst>
      <p:ext uri="{BB962C8B-B14F-4D97-AF65-F5344CB8AC3E}">
        <p14:creationId xmlns:p14="http://schemas.microsoft.com/office/powerpoint/2010/main" val="248690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Keterkaitan</a:t>
            </a:r>
            <a:r>
              <a:rPr lang="en-US" sz="4000" dirty="0" smtClean="0"/>
              <a:t> fungsi2x </a:t>
            </a:r>
            <a:r>
              <a:rPr lang="en-US" sz="4000" dirty="0" err="1" smtClean="0"/>
              <a:t>administrasi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169895" y="1905000"/>
            <a:ext cx="10033686" cy="4267200"/>
            <a:chOff x="1800" y="1442"/>
            <a:chExt cx="8100" cy="306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1800" y="1442"/>
              <a:ext cx="8100" cy="30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12" y="1982"/>
              <a:ext cx="2628" cy="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altLang="en-US" sz="2400" b="1"/>
                <a:t>PLANNING</a:t>
              </a:r>
              <a:endParaRPr lang="en-US" altLang="en-US" sz="240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412" y="3422"/>
              <a:ext cx="2628" cy="5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altLang="en-US" sz="2000" b="1"/>
                <a:t>ORGANIZING</a:t>
              </a:r>
              <a:endParaRPr lang="en-US" altLang="en-US" sz="200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552" y="1982"/>
              <a:ext cx="2700" cy="5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altLang="en-US" sz="2000" b="1"/>
                <a:t>LEADERSHIP</a:t>
              </a:r>
              <a:endParaRPr lang="en-US" altLang="en-US" sz="20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552" y="3452"/>
              <a:ext cx="2700" cy="5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altLang="en-US" sz="2000" b="1"/>
                <a:t>CONTROLLING</a:t>
              </a:r>
              <a:endParaRPr lang="en-US" altLang="en-US" sz="20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070" y="2282"/>
              <a:ext cx="1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070" y="3722"/>
              <a:ext cx="1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600" y="2522"/>
              <a:ext cx="0" cy="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7920" y="2522"/>
              <a:ext cx="0" cy="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5070" y="2372"/>
              <a:ext cx="1440" cy="1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5040" y="2372"/>
              <a:ext cx="1440" cy="12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93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18</TotalTime>
  <Words>650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Corbel</vt:lpstr>
      <vt:lpstr>Franklin Gothic Medium Cond</vt:lpstr>
      <vt:lpstr>Wingdings</vt:lpstr>
      <vt:lpstr>Feathered</vt:lpstr>
      <vt:lpstr>Pengantar Manajemen Publik</vt:lpstr>
      <vt:lpstr>Kontrak Perkuliahan</vt:lpstr>
      <vt:lpstr>Buku Referensi</vt:lpstr>
      <vt:lpstr>Pelayanan publik abad 21</vt:lpstr>
      <vt:lpstr>Pelayanan publik abad 21</vt:lpstr>
      <vt:lpstr>Management Concept</vt:lpstr>
      <vt:lpstr>POAC “Management”</vt:lpstr>
      <vt:lpstr>Apa itu sector publik</vt:lpstr>
      <vt:lpstr>Keterkaitan fungsi2x administrasi</vt:lpstr>
      <vt:lpstr>Apa itu “Public service”</vt:lpstr>
      <vt:lpstr>Ruang Lingkup</vt:lpstr>
      <vt:lpstr>Manajemen Publik</vt:lpstr>
      <vt:lpstr>Garson (1983:275)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Manajemen Publik</dc:title>
  <dc:creator>luthfi syaibani</dc:creator>
  <cp:lastModifiedBy>luthfi syaibani</cp:lastModifiedBy>
  <cp:revision>3</cp:revision>
  <dcterms:created xsi:type="dcterms:W3CDTF">2019-04-01T06:04:19Z</dcterms:created>
  <dcterms:modified xsi:type="dcterms:W3CDTF">2019-04-01T06:22:37Z</dcterms:modified>
</cp:coreProperties>
</file>