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8" autoAdjust="0"/>
    <p:restoredTop sz="94660"/>
  </p:normalViewPr>
  <p:slideViewPr>
    <p:cSldViewPr snapToGrid="0">
      <p:cViewPr varScale="1">
        <p:scale>
          <a:sx n="34" d="100"/>
          <a:sy n="34" d="100"/>
        </p:scale>
        <p:origin x="66"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22F340-6BE0-42B0-93E2-6C6CA3581A77}" type="datetimeFigureOut">
              <a:rPr lang="id-ID" smtClean="0"/>
              <a:t>21/04/2021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0949C3-AC54-4B7B-9DF0-3BD312E9731F}" type="slidenum">
              <a:rPr lang="id-ID" smtClean="0"/>
              <a:t>‹#›</a:t>
            </a:fld>
            <a:endParaRPr lang="id-ID"/>
          </a:p>
        </p:txBody>
      </p:sp>
    </p:spTree>
    <p:extLst>
      <p:ext uri="{BB962C8B-B14F-4D97-AF65-F5344CB8AC3E}">
        <p14:creationId xmlns:p14="http://schemas.microsoft.com/office/powerpoint/2010/main" val="2161822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22F340-6BE0-42B0-93E2-6C6CA3581A77}" type="datetimeFigureOut">
              <a:rPr lang="id-ID" smtClean="0"/>
              <a:t>21/04/2021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0949C3-AC54-4B7B-9DF0-3BD312E9731F}" type="slidenum">
              <a:rPr lang="id-ID" smtClean="0"/>
              <a:t>‹#›</a:t>
            </a:fld>
            <a:endParaRPr lang="id-ID"/>
          </a:p>
        </p:txBody>
      </p:sp>
    </p:spTree>
    <p:extLst>
      <p:ext uri="{BB962C8B-B14F-4D97-AF65-F5344CB8AC3E}">
        <p14:creationId xmlns:p14="http://schemas.microsoft.com/office/powerpoint/2010/main" val="302478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22F340-6BE0-42B0-93E2-6C6CA3581A77}" type="datetimeFigureOut">
              <a:rPr lang="id-ID" smtClean="0"/>
              <a:t>21/04/2021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0949C3-AC54-4B7B-9DF0-3BD312E9731F}" type="slidenum">
              <a:rPr lang="id-ID" smtClean="0"/>
              <a:t>‹#›</a:t>
            </a:fld>
            <a:endParaRPr lang="id-ID"/>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41266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22F340-6BE0-42B0-93E2-6C6CA3581A77}" type="datetimeFigureOut">
              <a:rPr lang="id-ID" smtClean="0"/>
              <a:t>21/04/2021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0949C3-AC54-4B7B-9DF0-3BD312E9731F}" type="slidenum">
              <a:rPr lang="id-ID" smtClean="0"/>
              <a:t>‹#›</a:t>
            </a:fld>
            <a:endParaRPr lang="id-ID"/>
          </a:p>
        </p:txBody>
      </p:sp>
    </p:spTree>
    <p:extLst>
      <p:ext uri="{BB962C8B-B14F-4D97-AF65-F5344CB8AC3E}">
        <p14:creationId xmlns:p14="http://schemas.microsoft.com/office/powerpoint/2010/main" val="1274305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22F340-6BE0-42B0-93E2-6C6CA3581A77}" type="datetimeFigureOut">
              <a:rPr lang="id-ID" smtClean="0"/>
              <a:t>21/04/2021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0949C3-AC54-4B7B-9DF0-3BD312E9731F}" type="slidenum">
              <a:rPr lang="id-ID" smtClean="0"/>
              <a:t>‹#›</a:t>
            </a:fld>
            <a:endParaRPr lang="id-ID"/>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1813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22F340-6BE0-42B0-93E2-6C6CA3581A77}" type="datetimeFigureOut">
              <a:rPr lang="id-ID" smtClean="0"/>
              <a:t>21/04/2021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0949C3-AC54-4B7B-9DF0-3BD312E9731F}" type="slidenum">
              <a:rPr lang="id-ID" smtClean="0"/>
              <a:t>‹#›</a:t>
            </a:fld>
            <a:endParaRPr lang="id-ID"/>
          </a:p>
        </p:txBody>
      </p:sp>
    </p:spTree>
    <p:extLst>
      <p:ext uri="{BB962C8B-B14F-4D97-AF65-F5344CB8AC3E}">
        <p14:creationId xmlns:p14="http://schemas.microsoft.com/office/powerpoint/2010/main" val="38573528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22F340-6BE0-42B0-93E2-6C6CA3581A77}" type="datetimeFigureOut">
              <a:rPr lang="id-ID" smtClean="0"/>
              <a:t>21/04/2021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0949C3-AC54-4B7B-9DF0-3BD312E9731F}" type="slidenum">
              <a:rPr lang="id-ID" smtClean="0"/>
              <a:t>‹#›</a:t>
            </a:fld>
            <a:endParaRPr lang="id-ID"/>
          </a:p>
        </p:txBody>
      </p:sp>
    </p:spTree>
    <p:extLst>
      <p:ext uri="{BB962C8B-B14F-4D97-AF65-F5344CB8AC3E}">
        <p14:creationId xmlns:p14="http://schemas.microsoft.com/office/powerpoint/2010/main" val="3516679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22F340-6BE0-42B0-93E2-6C6CA3581A77}" type="datetimeFigureOut">
              <a:rPr lang="id-ID" smtClean="0"/>
              <a:t>21/04/2021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0949C3-AC54-4B7B-9DF0-3BD312E9731F}" type="slidenum">
              <a:rPr lang="id-ID" smtClean="0"/>
              <a:t>‹#›</a:t>
            </a:fld>
            <a:endParaRPr lang="id-ID"/>
          </a:p>
        </p:txBody>
      </p:sp>
    </p:spTree>
    <p:extLst>
      <p:ext uri="{BB962C8B-B14F-4D97-AF65-F5344CB8AC3E}">
        <p14:creationId xmlns:p14="http://schemas.microsoft.com/office/powerpoint/2010/main" val="3396655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22F340-6BE0-42B0-93E2-6C6CA3581A77}" type="datetimeFigureOut">
              <a:rPr lang="id-ID" smtClean="0"/>
              <a:t>21/04/2021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0949C3-AC54-4B7B-9DF0-3BD312E9731F}" type="slidenum">
              <a:rPr lang="id-ID" smtClean="0"/>
              <a:t>‹#›</a:t>
            </a:fld>
            <a:endParaRPr lang="id-ID"/>
          </a:p>
        </p:txBody>
      </p:sp>
    </p:spTree>
    <p:extLst>
      <p:ext uri="{BB962C8B-B14F-4D97-AF65-F5344CB8AC3E}">
        <p14:creationId xmlns:p14="http://schemas.microsoft.com/office/powerpoint/2010/main" val="4075684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22F340-6BE0-42B0-93E2-6C6CA3581A77}" type="datetimeFigureOut">
              <a:rPr lang="id-ID" smtClean="0"/>
              <a:t>21/04/2021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0949C3-AC54-4B7B-9DF0-3BD312E9731F}" type="slidenum">
              <a:rPr lang="id-ID" smtClean="0"/>
              <a:t>‹#›</a:t>
            </a:fld>
            <a:endParaRPr lang="id-ID"/>
          </a:p>
        </p:txBody>
      </p:sp>
    </p:spTree>
    <p:extLst>
      <p:ext uri="{BB962C8B-B14F-4D97-AF65-F5344CB8AC3E}">
        <p14:creationId xmlns:p14="http://schemas.microsoft.com/office/powerpoint/2010/main" val="1373270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22F340-6BE0-42B0-93E2-6C6CA3581A77}" type="datetimeFigureOut">
              <a:rPr lang="id-ID" smtClean="0"/>
              <a:t>21/04/2021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0949C3-AC54-4B7B-9DF0-3BD312E9731F}" type="slidenum">
              <a:rPr lang="id-ID" smtClean="0"/>
              <a:t>‹#›</a:t>
            </a:fld>
            <a:endParaRPr lang="id-ID"/>
          </a:p>
        </p:txBody>
      </p:sp>
    </p:spTree>
    <p:extLst>
      <p:ext uri="{BB962C8B-B14F-4D97-AF65-F5344CB8AC3E}">
        <p14:creationId xmlns:p14="http://schemas.microsoft.com/office/powerpoint/2010/main" val="257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22F340-6BE0-42B0-93E2-6C6CA3581A77}" type="datetimeFigureOut">
              <a:rPr lang="id-ID" smtClean="0"/>
              <a:t>21/04/2021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50949C3-AC54-4B7B-9DF0-3BD312E9731F}" type="slidenum">
              <a:rPr lang="id-ID" smtClean="0"/>
              <a:t>‹#›</a:t>
            </a:fld>
            <a:endParaRPr lang="id-ID"/>
          </a:p>
        </p:txBody>
      </p:sp>
    </p:spTree>
    <p:extLst>
      <p:ext uri="{BB962C8B-B14F-4D97-AF65-F5344CB8AC3E}">
        <p14:creationId xmlns:p14="http://schemas.microsoft.com/office/powerpoint/2010/main" val="3531971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22F340-6BE0-42B0-93E2-6C6CA3581A77}" type="datetimeFigureOut">
              <a:rPr lang="id-ID" smtClean="0"/>
              <a:t>21/04/2021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50949C3-AC54-4B7B-9DF0-3BD312E9731F}" type="slidenum">
              <a:rPr lang="id-ID" smtClean="0"/>
              <a:t>‹#›</a:t>
            </a:fld>
            <a:endParaRPr lang="id-ID"/>
          </a:p>
        </p:txBody>
      </p:sp>
    </p:spTree>
    <p:extLst>
      <p:ext uri="{BB962C8B-B14F-4D97-AF65-F5344CB8AC3E}">
        <p14:creationId xmlns:p14="http://schemas.microsoft.com/office/powerpoint/2010/main" val="1350428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2F340-6BE0-42B0-93E2-6C6CA3581A77}" type="datetimeFigureOut">
              <a:rPr lang="id-ID" smtClean="0"/>
              <a:t>21/04/2021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50949C3-AC54-4B7B-9DF0-3BD312E9731F}" type="slidenum">
              <a:rPr lang="id-ID" smtClean="0"/>
              <a:t>‹#›</a:t>
            </a:fld>
            <a:endParaRPr lang="id-ID"/>
          </a:p>
        </p:txBody>
      </p:sp>
    </p:spTree>
    <p:extLst>
      <p:ext uri="{BB962C8B-B14F-4D97-AF65-F5344CB8AC3E}">
        <p14:creationId xmlns:p14="http://schemas.microsoft.com/office/powerpoint/2010/main" val="263789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22F340-6BE0-42B0-93E2-6C6CA3581A77}" type="datetimeFigureOut">
              <a:rPr lang="id-ID" smtClean="0"/>
              <a:t>21/04/2021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0949C3-AC54-4B7B-9DF0-3BD312E9731F}" type="slidenum">
              <a:rPr lang="id-ID" smtClean="0"/>
              <a:t>‹#›</a:t>
            </a:fld>
            <a:endParaRPr lang="id-ID"/>
          </a:p>
        </p:txBody>
      </p:sp>
    </p:spTree>
    <p:extLst>
      <p:ext uri="{BB962C8B-B14F-4D97-AF65-F5344CB8AC3E}">
        <p14:creationId xmlns:p14="http://schemas.microsoft.com/office/powerpoint/2010/main" val="410951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822F340-6BE0-42B0-93E2-6C6CA3581A77}" type="datetimeFigureOut">
              <a:rPr lang="id-ID" smtClean="0"/>
              <a:t>21/04/2021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0949C3-AC54-4B7B-9DF0-3BD312E9731F}" type="slidenum">
              <a:rPr lang="id-ID" smtClean="0"/>
              <a:t>‹#›</a:t>
            </a:fld>
            <a:endParaRPr lang="id-ID"/>
          </a:p>
        </p:txBody>
      </p:sp>
    </p:spTree>
    <p:extLst>
      <p:ext uri="{BB962C8B-B14F-4D97-AF65-F5344CB8AC3E}">
        <p14:creationId xmlns:p14="http://schemas.microsoft.com/office/powerpoint/2010/main" val="3064243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22F340-6BE0-42B0-93E2-6C6CA3581A77}" type="datetimeFigureOut">
              <a:rPr lang="id-ID" smtClean="0"/>
              <a:t>21/04/2021</a:t>
            </a:fld>
            <a:endParaRPr lang="id-ID"/>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50949C3-AC54-4B7B-9DF0-3BD312E9731F}" type="slidenum">
              <a:rPr lang="id-ID" smtClean="0"/>
              <a:t>‹#›</a:t>
            </a:fld>
            <a:endParaRPr lang="id-ID"/>
          </a:p>
        </p:txBody>
      </p:sp>
    </p:spTree>
    <p:extLst>
      <p:ext uri="{BB962C8B-B14F-4D97-AF65-F5344CB8AC3E}">
        <p14:creationId xmlns:p14="http://schemas.microsoft.com/office/powerpoint/2010/main" val="266037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Kategorisasi Pelayanan Barang dan Jasa</a:t>
            </a:r>
            <a:endParaRPr lang="id-ID" dirty="0"/>
          </a:p>
        </p:txBody>
      </p:sp>
      <p:sp>
        <p:nvSpPr>
          <p:cNvPr id="3" name="Subtitle 2"/>
          <p:cNvSpPr>
            <a:spLocks noGrp="1"/>
          </p:cNvSpPr>
          <p:nvPr>
            <p:ph type="subTitle" idx="1"/>
          </p:nvPr>
        </p:nvSpPr>
        <p:spPr/>
        <p:txBody>
          <a:bodyPr/>
          <a:lstStyle/>
          <a:p>
            <a:r>
              <a:rPr lang="id-ID" dirty="0" smtClean="0"/>
              <a:t>Pertemuan_05</a:t>
            </a:r>
            <a:endParaRPr lang="id-ID" dirty="0"/>
          </a:p>
        </p:txBody>
      </p:sp>
    </p:spTree>
    <p:extLst>
      <p:ext uri="{BB962C8B-B14F-4D97-AF65-F5344CB8AC3E}">
        <p14:creationId xmlns:p14="http://schemas.microsoft.com/office/powerpoint/2010/main" val="67075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id-ID" smtClean="0"/>
              <a:t>KONSEPSI PELAYANAN</a:t>
            </a:r>
          </a:p>
        </p:txBody>
      </p:sp>
      <p:sp>
        <p:nvSpPr>
          <p:cNvPr id="3075" name="Rectangle 3"/>
          <p:cNvSpPr>
            <a:spLocks noGrp="1" noChangeArrowheads="1"/>
          </p:cNvSpPr>
          <p:nvPr>
            <p:ph idx="1"/>
          </p:nvPr>
        </p:nvSpPr>
        <p:spPr/>
        <p:txBody>
          <a:bodyPr>
            <a:normAutofit/>
          </a:bodyPr>
          <a:lstStyle/>
          <a:p>
            <a:pPr marL="274320" indent="-274320" algn="just">
              <a:buClr>
                <a:schemeClr val="accent3"/>
              </a:buClr>
              <a:buFont typeface="Wingdings 2"/>
              <a:buChar char=""/>
              <a:defRPr/>
            </a:pPr>
            <a:endParaRPr lang="en-US"/>
          </a:p>
          <a:p>
            <a:pPr marL="274320" indent="-274320" algn="just">
              <a:buClr>
                <a:schemeClr val="accent3"/>
              </a:buClr>
              <a:buFont typeface="Wingdings 2"/>
              <a:buChar char=""/>
              <a:defRPr/>
            </a:pPr>
            <a:r>
              <a:rPr lang="en-US"/>
              <a:t>Crosby (1997:448)</a:t>
            </a:r>
          </a:p>
          <a:p>
            <a:pPr marL="274320" indent="-274320" algn="just">
              <a:buClr>
                <a:schemeClr val="accent3"/>
              </a:buClr>
              <a:buNone/>
              <a:defRPr/>
            </a:pPr>
            <a:r>
              <a:rPr lang="en-US"/>
              <a:t>	Pelayanan menurut  Ivancevich, Lorenzy, Skinner dan Crosby (1997:448) adalah produk-produk yang tidak kasat mata (tidak dapat diraba) yang melibatkan usaha-usaha manusia dengan menggunakan peralatan.</a:t>
            </a:r>
          </a:p>
          <a:p>
            <a:pPr marL="274320" indent="-274320" algn="just">
              <a:buClr>
                <a:schemeClr val="accent3"/>
              </a:buClr>
              <a:buFont typeface="Wingdings 2"/>
              <a:buChar char=""/>
              <a:defRPr/>
            </a:pPr>
            <a:r>
              <a:rPr lang="en-US"/>
              <a:t>(Gronroos, 1990:27)</a:t>
            </a:r>
          </a:p>
          <a:p>
            <a:pPr marL="274320" indent="-274320" algn="just">
              <a:buClr>
                <a:schemeClr val="accent3"/>
              </a:buClr>
              <a:buNone/>
              <a:defRPr/>
            </a:pPr>
            <a:r>
              <a:rPr lang="en-US"/>
              <a:t>	Pelayanan adalah suatu aktivitas atau serangkaian aktivitas yang bersifat tidak kasat mata (tidak dapat diraba) yang terjadi sebagai akibat adanya interaksi antara konsumen dengan karyawan atau hal-hal lain yang disediakan oleh perusahaan pemberi pelayanan yang dimaksudkan untuk memecahkan permasalahan konsumen/pelanggan</a:t>
            </a:r>
          </a:p>
        </p:txBody>
      </p:sp>
    </p:spTree>
    <p:extLst>
      <p:ext uri="{BB962C8B-B14F-4D97-AF65-F5344CB8AC3E}">
        <p14:creationId xmlns:p14="http://schemas.microsoft.com/office/powerpoint/2010/main" val="1439075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id-ID" smtClean="0"/>
              <a:t>Ciri Pelayanan</a:t>
            </a:r>
          </a:p>
        </p:txBody>
      </p:sp>
      <p:sp>
        <p:nvSpPr>
          <p:cNvPr id="7171" name="Rectangle 3"/>
          <p:cNvSpPr>
            <a:spLocks noGrp="1" noChangeArrowheads="1"/>
          </p:cNvSpPr>
          <p:nvPr>
            <p:ph idx="1"/>
          </p:nvPr>
        </p:nvSpPr>
        <p:spPr/>
        <p:txBody>
          <a:bodyPr/>
          <a:lstStyle/>
          <a:p>
            <a:pPr eaLnBrk="1" hangingPunct="1"/>
            <a:r>
              <a:rPr lang="en-US" altLang="id-ID" smtClean="0"/>
              <a:t>Tidak kasat mata</a:t>
            </a:r>
          </a:p>
          <a:p>
            <a:pPr algn="just" eaLnBrk="1" hangingPunct="1"/>
            <a:r>
              <a:rPr lang="en-US" altLang="id-ID" smtClean="0"/>
              <a:t>Melibatkan upaya manusia (karyawan) atau peralatan lain yang disediakan oleh perusahaan penyelenggara pelayanan.</a:t>
            </a:r>
          </a:p>
          <a:p>
            <a:pPr algn="just" eaLnBrk="1" hangingPunct="1"/>
            <a:endParaRPr lang="en-US" altLang="id-ID" smtClean="0"/>
          </a:p>
        </p:txBody>
      </p:sp>
    </p:spTree>
    <p:extLst>
      <p:ext uri="{BB962C8B-B14F-4D97-AF65-F5344CB8AC3E}">
        <p14:creationId xmlns:p14="http://schemas.microsoft.com/office/powerpoint/2010/main" val="4089741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81200" y="704850"/>
            <a:ext cx="8229600" cy="1143000"/>
          </a:xfrm>
        </p:spPr>
        <p:txBody>
          <a:bodyPr/>
          <a:lstStyle/>
          <a:p>
            <a:pPr eaLnBrk="1" hangingPunct="1"/>
            <a:r>
              <a:rPr lang="en-US" altLang="id-ID" sz="3200"/>
              <a:t>Karakteristik produk (barang) dan pelayanan</a:t>
            </a:r>
          </a:p>
        </p:txBody>
      </p:sp>
      <p:sp>
        <p:nvSpPr>
          <p:cNvPr id="8195" name="Rectangle 3"/>
          <p:cNvSpPr>
            <a:spLocks noGrp="1" noChangeArrowheads="1"/>
          </p:cNvSpPr>
          <p:nvPr>
            <p:ph sz="half" idx="1"/>
          </p:nvPr>
        </p:nvSpPr>
        <p:spPr>
          <a:xfrm>
            <a:off x="1981200" y="1920875"/>
            <a:ext cx="4038600" cy="4433888"/>
          </a:xfrm>
        </p:spPr>
        <p:txBody>
          <a:bodyPr/>
          <a:lstStyle/>
          <a:p>
            <a:pPr marL="533400" indent="-533400" algn="just"/>
            <a:r>
              <a:rPr lang="en-US" altLang="id-ID" sz="2000"/>
              <a:t>Produk (Barang)</a:t>
            </a:r>
          </a:p>
          <a:p>
            <a:pPr marL="533400" indent="-533400" algn="just">
              <a:buFontTx/>
              <a:buAutoNum type="arabicPeriod"/>
            </a:pPr>
            <a:r>
              <a:rPr lang="en-US" altLang="id-ID" sz="2000"/>
              <a:t>Konsumen memiliki objeknya</a:t>
            </a:r>
          </a:p>
          <a:p>
            <a:pPr marL="533400" indent="-533400" algn="just">
              <a:buFontTx/>
              <a:buAutoNum type="arabicPeriod"/>
            </a:pPr>
            <a:r>
              <a:rPr lang="en-US" altLang="id-ID" sz="2000"/>
              <a:t>Tujuan pembuatan barang adalah keseragaman, semua barang adalah sama</a:t>
            </a:r>
          </a:p>
          <a:p>
            <a:pPr marL="533400" indent="-533400" algn="just">
              <a:buFontTx/>
              <a:buAutoNum type="arabicPeriod"/>
            </a:pPr>
            <a:r>
              <a:rPr lang="en-US" altLang="id-ID" sz="2000"/>
              <a:t>Suatu produk atau baranmg dapat disimpan di gudang, sampelnya dapat dikirim ke konsumen</a:t>
            </a:r>
          </a:p>
          <a:p>
            <a:pPr marL="533400" indent="-533400" algn="just">
              <a:buFontTx/>
              <a:buAutoNum type="arabicPeriod"/>
            </a:pPr>
            <a:r>
              <a:rPr lang="en-US" altLang="id-ID" sz="2000"/>
              <a:t>Konsumen adalah pengguna akhir yang tidak terlibat dalam proses produksi</a:t>
            </a:r>
          </a:p>
        </p:txBody>
      </p:sp>
      <p:sp>
        <p:nvSpPr>
          <p:cNvPr id="8196" name="Rectangle 4"/>
          <p:cNvSpPr>
            <a:spLocks noGrp="1" noChangeArrowheads="1"/>
          </p:cNvSpPr>
          <p:nvPr>
            <p:ph sz="half" idx="2"/>
          </p:nvPr>
        </p:nvSpPr>
        <p:spPr>
          <a:xfrm>
            <a:off x="6172200" y="1920875"/>
            <a:ext cx="4038600" cy="4433888"/>
          </a:xfrm>
        </p:spPr>
        <p:txBody>
          <a:bodyPr/>
          <a:lstStyle/>
          <a:p>
            <a:pPr marL="533400" indent="-533400" algn="just"/>
            <a:r>
              <a:rPr lang="en-US" altLang="id-ID" sz="2000"/>
              <a:t>Jasa Pelayanan</a:t>
            </a:r>
          </a:p>
          <a:p>
            <a:pPr marL="533400" indent="-533400" algn="just">
              <a:buFontTx/>
              <a:buAutoNum type="arabicPeriod"/>
            </a:pPr>
            <a:r>
              <a:rPr lang="en-US" altLang="id-ID" sz="2000"/>
              <a:t>Konsumen memiliki kenangan</a:t>
            </a:r>
          </a:p>
          <a:p>
            <a:pPr marL="533400" indent="-533400" algn="just">
              <a:buFontTx/>
              <a:buAutoNum type="arabicPeriod"/>
            </a:pPr>
            <a:r>
              <a:rPr lang="en-US" altLang="id-ID" sz="2000"/>
              <a:t>Tujuan penyelenggaraan pelayanan adalah keunikan.</a:t>
            </a:r>
          </a:p>
          <a:p>
            <a:pPr marL="533400" indent="-533400" algn="just">
              <a:buFontTx/>
              <a:buAutoNum type="arabicPeriod"/>
            </a:pPr>
            <a:r>
              <a:rPr lang="en-US" altLang="id-ID" sz="2000"/>
              <a:t>Suatu pelayanan terjadi saat tertentu, ini tidak dapat disimpan digudang atau dikirimkan contohnya.</a:t>
            </a:r>
          </a:p>
          <a:p>
            <a:pPr marL="533400" indent="-533400" algn="just">
              <a:buFontTx/>
              <a:buAutoNum type="arabicPeriod"/>
            </a:pPr>
            <a:r>
              <a:rPr lang="en-US" altLang="id-ID" sz="2000"/>
              <a:t>Konsumen adalah rekanan yang terlibat dalam proses produksi.</a:t>
            </a:r>
          </a:p>
        </p:txBody>
      </p:sp>
    </p:spTree>
    <p:extLst>
      <p:ext uri="{BB962C8B-B14F-4D97-AF65-F5344CB8AC3E}">
        <p14:creationId xmlns:p14="http://schemas.microsoft.com/office/powerpoint/2010/main" val="1184923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81200" y="704850"/>
            <a:ext cx="8229600" cy="1143000"/>
          </a:xfrm>
        </p:spPr>
        <p:txBody>
          <a:bodyPr/>
          <a:lstStyle/>
          <a:p>
            <a:pPr eaLnBrk="1" hangingPunct="1"/>
            <a:endParaRPr lang="id-ID" altLang="id-ID" smtClean="0"/>
          </a:p>
        </p:txBody>
      </p:sp>
      <p:sp>
        <p:nvSpPr>
          <p:cNvPr id="6147" name="Rectangle 3"/>
          <p:cNvSpPr>
            <a:spLocks noGrp="1" noChangeArrowheads="1"/>
          </p:cNvSpPr>
          <p:nvPr>
            <p:ph sz="half" idx="1"/>
          </p:nvPr>
        </p:nvSpPr>
        <p:spPr>
          <a:xfrm>
            <a:off x="1981200" y="1920875"/>
            <a:ext cx="4038600" cy="4433888"/>
          </a:xfrm>
        </p:spPr>
        <p:txBody>
          <a:bodyPr>
            <a:normAutofit fontScale="92500"/>
          </a:bodyPr>
          <a:lstStyle/>
          <a:p>
            <a:pPr marL="533400" indent="-533400" algn="just">
              <a:buClr>
                <a:schemeClr val="accent3"/>
              </a:buClr>
              <a:buFontTx/>
              <a:buAutoNum type="arabicPeriod" startAt="5"/>
              <a:defRPr/>
            </a:pPr>
            <a:r>
              <a:rPr lang="en-US" sz="2400"/>
              <a:t>Kontrol kualitas dilakukan dengan cara membandingkan output dengan spesifikasinya.</a:t>
            </a:r>
          </a:p>
          <a:p>
            <a:pPr marL="533400" indent="-533400" algn="just">
              <a:buClr>
                <a:schemeClr val="accent3"/>
              </a:buClr>
              <a:buFontTx/>
              <a:buAutoNum type="arabicPeriod" startAt="5"/>
              <a:defRPr/>
            </a:pPr>
            <a:r>
              <a:rPr lang="en-US" sz="2400"/>
              <a:t>Jika terjadi kesalahan produksi, produk (barang) dapat ditarik kembali dari pasar.</a:t>
            </a:r>
          </a:p>
          <a:p>
            <a:pPr marL="533400" indent="-533400" algn="just">
              <a:buClr>
                <a:schemeClr val="accent3"/>
              </a:buClr>
              <a:buFontTx/>
              <a:buAutoNum type="arabicPeriod" startAt="5"/>
              <a:defRPr/>
            </a:pPr>
            <a:r>
              <a:rPr lang="en-US" sz="2400"/>
              <a:t>Modal karyawan sangat penting</a:t>
            </a:r>
          </a:p>
          <a:p>
            <a:pPr marL="533400" indent="-533400">
              <a:buClr>
                <a:schemeClr val="accent3"/>
              </a:buClr>
              <a:buFontTx/>
              <a:buAutoNum type="arabicPeriod" startAt="5"/>
              <a:defRPr/>
            </a:pPr>
            <a:endParaRPr lang="en-US" sz="2400"/>
          </a:p>
          <a:p>
            <a:pPr marL="533400" indent="-533400">
              <a:buClr>
                <a:schemeClr val="accent3"/>
              </a:buClr>
              <a:buNone/>
              <a:defRPr/>
            </a:pPr>
            <a:endParaRPr lang="en-US" sz="2400"/>
          </a:p>
          <a:p>
            <a:pPr marL="533400" indent="-533400">
              <a:buClr>
                <a:schemeClr val="accent3"/>
              </a:buClr>
              <a:buNone/>
              <a:defRPr/>
            </a:pPr>
            <a:endParaRPr lang="en-US" sz="2400"/>
          </a:p>
        </p:txBody>
      </p:sp>
      <p:sp>
        <p:nvSpPr>
          <p:cNvPr id="6148" name="Rectangle 4"/>
          <p:cNvSpPr>
            <a:spLocks noGrp="1" noChangeArrowheads="1"/>
          </p:cNvSpPr>
          <p:nvPr>
            <p:ph sz="half" idx="2"/>
          </p:nvPr>
        </p:nvSpPr>
        <p:spPr>
          <a:xfrm>
            <a:off x="6172200" y="1920875"/>
            <a:ext cx="4038600" cy="4433888"/>
          </a:xfrm>
        </p:spPr>
        <p:txBody>
          <a:bodyPr>
            <a:normAutofit fontScale="92500"/>
          </a:bodyPr>
          <a:lstStyle/>
          <a:p>
            <a:pPr marL="533400" indent="-533400">
              <a:buClr>
                <a:schemeClr val="accent3"/>
              </a:buClr>
              <a:buFontTx/>
              <a:buAutoNum type="arabicPeriod" startAt="5"/>
              <a:defRPr/>
            </a:pPr>
            <a:r>
              <a:rPr lang="en-US" sz="2400"/>
              <a:t>Konsumen melakukan kontrol kualitas dengan cara membandingkan harapannya dengan pengalamannya.</a:t>
            </a:r>
          </a:p>
          <a:p>
            <a:pPr marL="533400" indent="-533400">
              <a:buClr>
                <a:schemeClr val="accent3"/>
              </a:buClr>
              <a:buFontTx/>
              <a:buAutoNum type="arabicPeriod" startAt="5"/>
              <a:defRPr/>
            </a:pPr>
            <a:r>
              <a:rPr lang="en-US" sz="2400"/>
              <a:t>Jika terjadi kesalahan, satu-satunya cara yang bisa dilakukan untuk memperbaiki adalah meminta maaf.</a:t>
            </a:r>
          </a:p>
          <a:p>
            <a:pPr marL="533400" indent="-533400">
              <a:buClr>
                <a:schemeClr val="accent3"/>
              </a:buClr>
              <a:buFontTx/>
              <a:buAutoNum type="arabicPeriod" startAt="5"/>
              <a:defRPr/>
            </a:pPr>
            <a:r>
              <a:rPr lang="en-US" sz="2400"/>
              <a:t>Moral karyawan berperan sangat menentukan.</a:t>
            </a:r>
          </a:p>
          <a:p>
            <a:pPr marL="533400" indent="-533400">
              <a:buClr>
                <a:schemeClr val="accent3"/>
              </a:buClr>
              <a:buNone/>
              <a:defRPr/>
            </a:pPr>
            <a:endParaRPr lang="en-US" sz="2400"/>
          </a:p>
        </p:txBody>
      </p:sp>
    </p:spTree>
    <p:extLst>
      <p:ext uri="{BB962C8B-B14F-4D97-AF65-F5344CB8AC3E}">
        <p14:creationId xmlns:p14="http://schemas.microsoft.com/office/powerpoint/2010/main" val="824159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81200" y="704850"/>
            <a:ext cx="8229600" cy="1143000"/>
          </a:xfrm>
        </p:spPr>
        <p:txBody>
          <a:bodyPr/>
          <a:lstStyle/>
          <a:p>
            <a:r>
              <a:rPr lang="en-US" altLang="id-ID" smtClean="0"/>
              <a:t>Klasifikasi Pelayanan</a:t>
            </a:r>
          </a:p>
        </p:txBody>
      </p:sp>
      <p:sp>
        <p:nvSpPr>
          <p:cNvPr id="10243" name="Content Placeholder 2"/>
          <p:cNvSpPr>
            <a:spLocks noGrp="1"/>
          </p:cNvSpPr>
          <p:nvPr>
            <p:ph sz="half" idx="1"/>
          </p:nvPr>
        </p:nvSpPr>
        <p:spPr>
          <a:xfrm>
            <a:off x="1981200" y="1920875"/>
            <a:ext cx="4038600" cy="4433888"/>
          </a:xfrm>
        </p:spPr>
        <p:txBody>
          <a:bodyPr/>
          <a:lstStyle/>
          <a:p>
            <a:r>
              <a:rPr lang="en-US" altLang="id-ID" smtClean="0"/>
              <a:t>Pelayanan Kebutuhan Dasar</a:t>
            </a:r>
          </a:p>
          <a:p>
            <a:pPr>
              <a:buFont typeface="Wingdings 2" panose="05020102010507070707" pitchFamily="18" charset="2"/>
              <a:buNone/>
            </a:pPr>
            <a:r>
              <a:rPr lang="en-US" altLang="id-ID" smtClean="0"/>
              <a:t>	1. Pendidikan</a:t>
            </a:r>
          </a:p>
          <a:p>
            <a:pPr>
              <a:buFont typeface="Wingdings 2" panose="05020102010507070707" pitchFamily="18" charset="2"/>
              <a:buNone/>
            </a:pPr>
            <a:r>
              <a:rPr lang="en-US" altLang="id-ID" smtClean="0"/>
              <a:t>	2. Kesehatan</a:t>
            </a:r>
          </a:p>
          <a:p>
            <a:pPr>
              <a:buFont typeface="Wingdings 2" panose="05020102010507070707" pitchFamily="18" charset="2"/>
              <a:buNone/>
            </a:pPr>
            <a:r>
              <a:rPr lang="en-US" altLang="id-ID" smtClean="0"/>
              <a:t>	3. Bahan Kebutuhan Pokok Masyaarkat</a:t>
            </a:r>
          </a:p>
        </p:txBody>
      </p:sp>
      <p:sp>
        <p:nvSpPr>
          <p:cNvPr id="10244" name="Content Placeholder 3"/>
          <p:cNvSpPr>
            <a:spLocks noGrp="1"/>
          </p:cNvSpPr>
          <p:nvPr>
            <p:ph sz="half" idx="2"/>
          </p:nvPr>
        </p:nvSpPr>
        <p:spPr>
          <a:xfrm>
            <a:off x="6172200" y="1920875"/>
            <a:ext cx="4038600" cy="4433888"/>
          </a:xfrm>
        </p:spPr>
        <p:txBody>
          <a:bodyPr/>
          <a:lstStyle/>
          <a:p>
            <a:r>
              <a:rPr lang="en-US" altLang="id-ID" smtClean="0"/>
              <a:t>Pelayanan Umum</a:t>
            </a:r>
          </a:p>
          <a:p>
            <a:pPr marL="850900" lvl="1" indent="-457200">
              <a:buFont typeface="Calibri" panose="020F0502020204030204" pitchFamily="34" charset="0"/>
              <a:buAutoNum type="arabicPeriod"/>
            </a:pPr>
            <a:r>
              <a:rPr lang="en-US" altLang="id-ID" smtClean="0"/>
              <a:t>Pelayanan administratif</a:t>
            </a:r>
          </a:p>
          <a:p>
            <a:pPr marL="850900" lvl="1" indent="-457200">
              <a:buFont typeface="Calibri" panose="020F0502020204030204" pitchFamily="34" charset="0"/>
              <a:buAutoNum type="arabicPeriod"/>
            </a:pPr>
            <a:r>
              <a:rPr lang="en-US" altLang="id-ID" smtClean="0"/>
              <a:t>Pelayanan barang</a:t>
            </a:r>
          </a:p>
          <a:p>
            <a:pPr marL="850900" lvl="1" indent="-457200">
              <a:buFont typeface="Calibri" panose="020F0502020204030204" pitchFamily="34" charset="0"/>
              <a:buAutoNum type="arabicPeriod"/>
            </a:pPr>
            <a:r>
              <a:rPr lang="en-US" altLang="id-ID" smtClean="0"/>
              <a:t>Pelayanan jasa</a:t>
            </a:r>
          </a:p>
        </p:txBody>
      </p:sp>
    </p:spTree>
    <p:extLst>
      <p:ext uri="{BB962C8B-B14F-4D97-AF65-F5344CB8AC3E}">
        <p14:creationId xmlns:p14="http://schemas.microsoft.com/office/powerpoint/2010/main" val="1674916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id-ID" smtClean="0"/>
              <a:t>Pelayanan Umum/Publik</a:t>
            </a:r>
          </a:p>
        </p:txBody>
      </p:sp>
      <p:sp>
        <p:nvSpPr>
          <p:cNvPr id="11267" name="Rectangle 3"/>
          <p:cNvSpPr>
            <a:spLocks noGrp="1" noChangeArrowheads="1"/>
          </p:cNvSpPr>
          <p:nvPr>
            <p:ph idx="1"/>
          </p:nvPr>
        </p:nvSpPr>
        <p:spPr/>
        <p:txBody>
          <a:bodyPr/>
          <a:lstStyle/>
          <a:p>
            <a:pPr eaLnBrk="1" hangingPunct="1"/>
            <a:r>
              <a:rPr lang="en-US" altLang="id-ID"/>
              <a:t>Kepmenpan No.63/2003)</a:t>
            </a:r>
          </a:p>
          <a:p>
            <a:pPr algn="just" eaLnBrk="1" hangingPunct="1">
              <a:buFontTx/>
              <a:buNone/>
            </a:pPr>
            <a:r>
              <a:rPr lang="en-US" altLang="id-ID"/>
              <a:t>	Pelayanan umum adalah segala bentuk pelayanan yang dilaksanakan oleh instansi pemerintah pusat, di daerah, dan di lingkungan Badan Usaha Milik Negara atau Badan Usaha Milik Daerah dalam bentuk barang dan atau jasa, baik dalam rangka upaya pemenuhan kebutuhan masyarakat maupun dalam rangka pelaksanaan peraturan perundang-undangan.</a:t>
            </a:r>
          </a:p>
          <a:p>
            <a:pPr eaLnBrk="1" hangingPunct="1">
              <a:buFontTx/>
              <a:buNone/>
            </a:pPr>
            <a:endParaRPr lang="en-US" altLang="id-ID"/>
          </a:p>
        </p:txBody>
      </p:sp>
    </p:spTree>
    <p:extLst>
      <p:ext uri="{BB962C8B-B14F-4D97-AF65-F5344CB8AC3E}">
        <p14:creationId xmlns:p14="http://schemas.microsoft.com/office/powerpoint/2010/main" val="4213245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195</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Trebuchet MS</vt:lpstr>
      <vt:lpstr>Wingdings 2</vt:lpstr>
      <vt:lpstr>Wingdings 3</vt:lpstr>
      <vt:lpstr>Facet</vt:lpstr>
      <vt:lpstr>Kategorisasi Pelayanan Barang dan Jasa</vt:lpstr>
      <vt:lpstr>KONSEPSI PELAYANAN</vt:lpstr>
      <vt:lpstr>Ciri Pelayanan</vt:lpstr>
      <vt:lpstr>Karakteristik produk (barang) dan pelayanan</vt:lpstr>
      <vt:lpstr>PowerPoint Presentation</vt:lpstr>
      <vt:lpstr>Klasifikasi Pelayanan</vt:lpstr>
      <vt:lpstr>Pelayanan Umum/Publik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Kategorisasi Pelayanan Barang dan Jasa</dc:title>
  <dc:creator>Bhakti Nur Avianto</dc:creator>
  <cp:lastModifiedBy>Bhakti Nur Avianto</cp:lastModifiedBy>
  <cp:revision>1</cp:revision>
  <dcterms:created xsi:type="dcterms:W3CDTF">2021-04-21T05:25:48Z</dcterms:created>
  <dcterms:modified xsi:type="dcterms:W3CDTF">2021-04-21T05:26:05Z</dcterms:modified>
</cp:coreProperties>
</file>